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00" r:id="rId2"/>
    <p:sldId id="301" r:id="rId3"/>
    <p:sldId id="295" r:id="rId4"/>
    <p:sldId id="306" r:id="rId5"/>
    <p:sldId id="307" r:id="rId6"/>
    <p:sldId id="308" r:id="rId7"/>
    <p:sldId id="309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0" r:id="rId17"/>
    <p:sldId id="305" r:id="rId18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6"/>
    <p:restoredTop sz="94595"/>
  </p:normalViewPr>
  <p:slideViewPr>
    <p:cSldViewPr snapToObjects="1">
      <p:cViewPr varScale="1">
        <p:scale>
          <a:sx n="105" d="100"/>
          <a:sy n="105" d="100"/>
        </p:scale>
        <p:origin x="67" y="341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4/22/2024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649B36D4-D140-944B-AE81-4C06CDCE18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6031A5F2-1C1B-6A42-BB4C-A95CF5E347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D0CA2F8-F0DF-7B4F-A9CC-2C441D40C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F87814D-00A5-B94C-AD84-E98174A3FC72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oceaneng.2014.04.016" TargetMode="External"/><Relationship Id="rId2" Type="http://schemas.openxmlformats.org/officeDocument/2006/relationships/hyperlink" Target="https://doi.org/10.1016/j.marstruc.2023.103383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1016/j.oceaneng.2020.10811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Placeholder 2">
            <a:extLst>
              <a:ext uri="{FF2B5EF4-FFF2-40B4-BE49-F238E27FC236}">
                <a16:creationId xmlns:a16="http://schemas.microsoft.com/office/drawing/2014/main" id="{0F67DB95-0505-5742-9C53-B2A1FE548F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760" y="1851670"/>
            <a:ext cx="5430203" cy="1473522"/>
          </a:xfrm>
        </p:spPr>
        <p:txBody>
          <a:bodyPr/>
          <a:lstStyle/>
          <a:p>
            <a:r>
              <a:rPr lang="en-US" sz="2000" dirty="0"/>
              <a:t>Hydroelasticity of Ships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2F8FE-E496-A741-9CAB-E8ABBC4FF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Jincong Li April 24th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24F13-5DBB-FC4B-8CBE-E228E86C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591032"/>
          </a:xfrm>
        </p:spPr>
        <p:txBody>
          <a:bodyPr/>
          <a:lstStyle/>
          <a:p>
            <a:r>
              <a:rPr lang="en-US" sz="2400" dirty="0">
                <a:ea typeface="ＭＳ Ｐゴシック" charset="-128"/>
              </a:rPr>
              <a:t>MECH 570C FSI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and 3D hydroelasticity theory within the framework of potential flow theory from 1979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the flow field during slamming and green water event is highly nonlinear and cannot be accurately represented using potential flow methods[2]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CFD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majority of current CFD applications are limited to simulating fluid flow around a rigid body[5].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CFD + FEA</a:t>
            </a:r>
            <a:endParaRPr lang="en-US" b="1" dirty="0"/>
          </a:p>
          <a:p>
            <a:pPr marL="825750" lvl="2" indent="-285750"/>
            <a:r>
              <a:rPr lang="en-US" dirty="0"/>
              <a:t>CFD–FEA fully coupled approach[3]</a:t>
            </a:r>
          </a:p>
          <a:p>
            <a:pPr marL="825750" lvl="2" indent="-285750"/>
            <a:r>
              <a:rPr lang="en-US" dirty="0"/>
              <a:t>Specific application to CFD hydrodynamic and FEA structural coupling[4]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One-way coupling method </a:t>
            </a:r>
            <a:r>
              <a:rPr lang="en-US" b="1" dirty="0">
                <a:sym typeface="Wingdings" panose="05000000000000000000" pitchFamily="2" charset="2"/>
              </a:rPr>
              <a:t> T</a:t>
            </a:r>
            <a:r>
              <a:rPr lang="en-US" b="1" dirty="0"/>
              <a:t>wo-way coupling </a:t>
            </a:r>
          </a:p>
          <a:p>
            <a:pPr marL="825750" lvl="2" indent="-285750"/>
            <a:r>
              <a:rPr lang="en-US" dirty="0"/>
              <a:t>structural deformation of hull is </a:t>
            </a:r>
            <a:r>
              <a:rPr lang="en-US" b="1" dirty="0"/>
              <a:t>not considered </a:t>
            </a:r>
            <a:r>
              <a:rPr lang="en-US" dirty="0"/>
              <a:t>in the CFD simulation [5].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Previous Work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2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Two-way Coupling Method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5" name="Picture 4" descr="A diagram of a problem&#10;&#10;Description automatically generated">
            <a:extLst>
              <a:ext uri="{FF2B5EF4-FFF2-40B4-BE49-F238E27FC236}">
                <a16:creationId xmlns:a16="http://schemas.microsoft.com/office/drawing/2014/main" id="{DEBC900D-011D-A422-D097-5201B510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99" y="1563638"/>
            <a:ext cx="795936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9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Two-way Coupling Method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D6766205-D760-77A8-8EC2-91EE7EE4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48764"/>
            <a:ext cx="7200699" cy="38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Simulation Result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5" name="Picture 4" descr="A group of graph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564430C-C300-42AE-024D-51EFF179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83" y="994701"/>
            <a:ext cx="3485976" cy="3733752"/>
          </a:xfrm>
          <a:prstGeom prst="rect">
            <a:avLst/>
          </a:prstGeom>
        </p:spPr>
      </p:pic>
      <p:pic>
        <p:nvPicPr>
          <p:cNvPr id="7" name="Picture 6" descr="A group of graph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740E62B-BEC7-4B9E-CC94-21934ECAE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905"/>
          <a:stretch/>
        </p:blipFill>
        <p:spPr>
          <a:xfrm>
            <a:off x="380237" y="3083090"/>
            <a:ext cx="4666227" cy="187785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62B010B-5228-FC00-477B-DA7935E197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792" y="1061675"/>
            <a:ext cx="3773006" cy="17999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motion &amp; vertical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Wave-induced vertical bending moments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Slamming and impact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Frequency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1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Conclusion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F00950-3C3F-2783-BD14-282EAED85083}"/>
              </a:ext>
            </a:extLst>
          </p:cNvPr>
          <p:cNvSpPr txBox="1">
            <a:spLocks/>
          </p:cNvSpPr>
          <p:nvPr/>
        </p:nvSpPr>
        <p:spPr>
          <a:xfrm>
            <a:off x="591354" y="1284288"/>
            <a:ext cx="3017681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1pPr>
            <a:lvl2pPr marL="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54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90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126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FSI method is capable of predicting ship global motion and wave loads responses. The </a:t>
            </a:r>
            <a:r>
              <a:rPr lang="en-US" dirty="0" err="1"/>
              <a:t>hydroelastic</a:t>
            </a:r>
            <a:r>
              <a:rPr lang="en-US" dirty="0"/>
              <a:t> springing and whipping responses are well reproduced by using the two-way coupling of CFD and FEA </a:t>
            </a:r>
            <a:r>
              <a:rPr lang="en-US" dirty="0" err="1"/>
              <a:t>solversp</a:t>
            </a:r>
            <a:r>
              <a:rPr lang="en-US" dirty="0"/>
              <a:t>[5].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group of graphs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89E1A5CE-07A2-00B7-EB33-05286638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79" y="843558"/>
            <a:ext cx="4149603" cy="40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6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Future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4" name="Picture 3" descr="A black and green line graph&#10;&#10;Description automatically generated">
            <a:extLst>
              <a:ext uri="{FF2B5EF4-FFF2-40B4-BE49-F238E27FC236}">
                <a16:creationId xmlns:a16="http://schemas.microsoft.com/office/drawing/2014/main" id="{906CC530-68CB-8A1A-3F88-9E10695CC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4"/>
          <a:stretch/>
        </p:blipFill>
        <p:spPr>
          <a:xfrm>
            <a:off x="0" y="1728507"/>
            <a:ext cx="9144000" cy="2952328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F668B8D-80A6-C339-B5DC-9875A5602D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999873"/>
            <a:ext cx="7661438" cy="36721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</a:t>
            </a:r>
          </a:p>
          <a:p>
            <a:pPr marL="825750" lvl="2" indent="-285750"/>
            <a:r>
              <a:rPr lang="en-US" dirty="0"/>
              <a:t>RNN - LSTM</a:t>
            </a:r>
          </a:p>
          <a:p>
            <a:pPr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3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[1]: </a:t>
            </a:r>
            <a:r>
              <a:rPr lang="en-US" dirty="0" err="1"/>
              <a:t>Hirdaris</a:t>
            </a:r>
            <a:r>
              <a:rPr lang="en-US" dirty="0"/>
              <a:t>, S., </a:t>
            </a:r>
            <a:r>
              <a:rPr lang="en-US" dirty="0" err="1"/>
              <a:t>Parunov</a:t>
            </a:r>
            <a:r>
              <a:rPr lang="en-US" dirty="0"/>
              <a:t>, J., Qui, W., </a:t>
            </a:r>
            <a:r>
              <a:rPr lang="en-US" dirty="0" err="1"/>
              <a:t>Iijima</a:t>
            </a:r>
            <a:r>
              <a:rPr lang="en-US" dirty="0"/>
              <a:t>, K., Wang, X., Wang, S., … Guedes Soares, C. (2023). Review of the uncertainties associated to hull girder </a:t>
            </a:r>
            <a:r>
              <a:rPr lang="en-US" dirty="0" err="1"/>
              <a:t>hydroelastic</a:t>
            </a:r>
            <a:r>
              <a:rPr lang="en-US" dirty="0"/>
              <a:t> response and wave load predictions. Marine Structures, 103383. </a:t>
            </a:r>
            <a:r>
              <a:rPr lang="en-US" dirty="0">
                <a:hlinkClick r:id="rId2"/>
              </a:rPr>
              <a:t>https://doi.org/10.1016/j.marstruc.2023.103383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[2]: Wang and Guedes Soares, 2016a,b.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[3]: Paik, K.-J., &amp; </a:t>
            </a:r>
            <a:r>
              <a:rPr lang="en-US" dirty="0" err="1"/>
              <a:t>Carrica</a:t>
            </a:r>
            <a:r>
              <a:rPr lang="en-US" dirty="0"/>
              <a:t>, P. M. (2014). Fluid–structure interaction for an elastic structure interacting with free surface in a rolling tank. Ocean Engineering, 84, 201–212. </a:t>
            </a:r>
            <a:r>
              <a:rPr lang="en-US" dirty="0">
                <a:hlinkClick r:id="rId3"/>
              </a:rPr>
              <a:t>https://doi.org/10.1016/j.oceaneng.2014.04.016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[4]: </a:t>
            </a:r>
            <a:r>
              <a:rPr lang="en-US" dirty="0" err="1"/>
              <a:t>Bakica</a:t>
            </a:r>
            <a:r>
              <a:rPr lang="en-US" dirty="0"/>
              <a:t>, A., </a:t>
            </a:r>
            <a:r>
              <a:rPr lang="en-US" dirty="0" err="1"/>
              <a:t>Malenica</a:t>
            </a:r>
            <a:r>
              <a:rPr lang="en-US" dirty="0"/>
              <a:t>, Š., &amp; Vladimir, N. (2020). Hydro-structure coupling of CFD and FEM - Quasi-static approach. Ocean Engineering, 217, 108118. </a:t>
            </a:r>
            <a:r>
              <a:rPr lang="en-US" dirty="0">
                <a:hlinkClick r:id="rId4"/>
              </a:rPr>
              <a:t>https://doi.org/10.1016/j.oceaneng.2020.108118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[5]:</a:t>
            </a:r>
            <a:r>
              <a:rPr lang="pt-BR" dirty="0"/>
              <a:t> JFS_Carlos_Soares_2021.pdf. (n.d.).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Reference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9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6B134878-34C4-E04E-A6AF-88A17054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939902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7">
            <a:extLst>
              <a:ext uri="{FF2B5EF4-FFF2-40B4-BE49-F238E27FC236}">
                <a16:creationId xmlns:a16="http://schemas.microsoft.com/office/drawing/2014/main" id="{1654B27C-0EA2-8F4C-859F-37543E5E3D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Previous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JFS_Carlos_Soares_2021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Conclusion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6DA6-82C0-0C4E-A76B-A9D563B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Table of Content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ea typeface="ＭＳ Ｐゴシック" charset="-128"/>
              </a:rPr>
              <a:t>What is “Hydroelasticity”?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ea typeface="ＭＳ Ｐゴシック" charset="-128"/>
            </a:endParaRPr>
          </a:p>
          <a:p>
            <a:pPr marL="825750" lvl="2" indent="-285750"/>
            <a:r>
              <a:rPr lang="en-US" b="1" dirty="0"/>
              <a:t>Definition</a:t>
            </a:r>
            <a:r>
              <a:rPr lang="en-US" dirty="0"/>
              <a:t>: (FFSI) Study of interactions between fluid flows and elastic structures</a:t>
            </a:r>
          </a:p>
          <a:p>
            <a:pPr lvl="2" indent="0">
              <a:buNone/>
            </a:pPr>
            <a:endParaRPr lang="en-US" dirty="0"/>
          </a:p>
          <a:p>
            <a:pPr marL="825750" lvl="2" indent="-285750"/>
            <a:r>
              <a:rPr lang="en-US" b="1" dirty="0"/>
              <a:t>Key Focus</a:t>
            </a:r>
            <a:r>
              <a:rPr lang="en-US" dirty="0"/>
              <a:t>: Responses of ships and offshore structures to ocean waves</a:t>
            </a:r>
          </a:p>
          <a:p>
            <a:pPr marL="825750" lvl="2" indent="-285750"/>
            <a:endParaRPr lang="en-US" dirty="0"/>
          </a:p>
          <a:p>
            <a:pPr marL="825750" lvl="2" indent="-285750"/>
            <a:r>
              <a:rPr lang="en-US" b="1" dirty="0"/>
              <a:t>Modeling</a:t>
            </a:r>
            <a:r>
              <a:rPr lang="en-US" dirty="0"/>
              <a:t>: CFD, FEA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ＭＳ Ｐゴシック" charset="-128"/>
              </a:rPr>
              <a:t>Applications of Hydroelasticity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ＭＳ Ｐゴシック" charset="-128"/>
            </a:endParaRPr>
          </a:p>
          <a:p>
            <a:pPr marL="825750" lvl="2" indent="-285750"/>
            <a:r>
              <a:rPr lang="en-US" dirty="0">
                <a:ea typeface="ＭＳ Ｐゴシック" charset="-128"/>
              </a:rPr>
              <a:t>Ship Design: Complex loading conditions, and fatigue issue</a:t>
            </a:r>
          </a:p>
          <a:p>
            <a:pPr marL="1185750" lvl="3" indent="-285750"/>
            <a:r>
              <a:rPr lang="en-US" dirty="0">
                <a:ea typeface="ＭＳ Ｐゴシック" charset="-128"/>
              </a:rPr>
              <a:t>Springing, whipping</a:t>
            </a:r>
          </a:p>
          <a:p>
            <a:pPr marL="825750" lvl="2" indent="-285750"/>
            <a:endParaRPr lang="en-US" dirty="0">
              <a:ea typeface="ＭＳ Ｐゴシック" charset="-128"/>
            </a:endParaRPr>
          </a:p>
          <a:p>
            <a:pPr marL="825750" lvl="2" indent="-285750"/>
            <a:r>
              <a:rPr lang="en-US" dirty="0">
                <a:ea typeface="ＭＳ Ｐゴシック" charset="-128"/>
              </a:rPr>
              <a:t>Offshore Engineering: Assess stability and durability of offshore platforms.</a:t>
            </a:r>
          </a:p>
          <a:p>
            <a:pPr marL="825750" lvl="2" indent="-285750"/>
            <a:endParaRPr lang="en-US" dirty="0">
              <a:ea typeface="ＭＳ Ｐゴシック" charset="-128"/>
            </a:endParaRPr>
          </a:p>
          <a:p>
            <a:pPr marL="825750" lvl="2" indent="-285750"/>
            <a:r>
              <a:rPr lang="en-US" dirty="0">
                <a:ea typeface="ＭＳ Ｐゴシック" charset="-128"/>
              </a:rPr>
              <a:t>Renewable Energy: Design resilient floating structures for wind and tidal energy.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2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ea typeface="ＭＳ Ｐゴシック" charset="-128"/>
              </a:rPr>
              <a:t>Why we need “Hydroelasticity”?</a:t>
            </a:r>
          </a:p>
          <a:p>
            <a:pPr marL="825750" lvl="2" indent="-285750"/>
            <a:r>
              <a:rPr lang="en-US" dirty="0"/>
              <a:t>A prime example are ultra large container ships. These ships have relatively </a:t>
            </a:r>
            <a:r>
              <a:rPr lang="en-US" b="1" dirty="0"/>
              <a:t>small block coefficients</a:t>
            </a:r>
            <a:r>
              <a:rPr lang="en-US" dirty="0"/>
              <a:t> and </a:t>
            </a:r>
            <a:r>
              <a:rPr lang="en-US" b="1" dirty="0"/>
              <a:t>large bow flare </a:t>
            </a:r>
            <a:r>
              <a:rPr lang="en-US" dirty="0"/>
              <a:t>that may be sensitive to </a:t>
            </a:r>
            <a:r>
              <a:rPr lang="en-US" b="1" dirty="0"/>
              <a:t>wave induced loads</a:t>
            </a:r>
            <a:r>
              <a:rPr lang="en-US" dirty="0"/>
              <a:t>[1].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1026" name="Picture 2" descr="Halifax breaks record by welcoming largest container ship to ever call on  North America's east coast - Halifax | Globalnews.ca">
            <a:extLst>
              <a:ext uri="{FF2B5EF4-FFF2-40B4-BE49-F238E27FC236}">
                <a16:creationId xmlns:a16="http://schemas.microsoft.com/office/drawing/2014/main" id="{C1E07738-19EE-9543-B6C4-62D0EC3D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74397"/>
            <a:ext cx="4617517" cy="276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8344C9BB-A396-38F3-0A35-3127F22F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0" r="10398"/>
          <a:stretch/>
        </p:blipFill>
        <p:spPr>
          <a:xfrm>
            <a:off x="4973211" y="2135314"/>
            <a:ext cx="3600400" cy="2765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7BF0C6-3BEB-5EBD-D7A8-46E744A46278}"/>
              </a:ext>
            </a:extLst>
          </p:cNvPr>
          <p:cNvSpPr txBox="1"/>
          <p:nvPr/>
        </p:nvSpPr>
        <p:spPr>
          <a:xfrm>
            <a:off x="5307304" y="4819065"/>
            <a:ext cx="3046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Figure 2: Transversal body plan of the S175 hull[2].</a:t>
            </a:r>
          </a:p>
        </p:txBody>
      </p:sp>
    </p:spTree>
    <p:extLst>
      <p:ext uri="{BB962C8B-B14F-4D97-AF65-F5344CB8AC3E}">
        <p14:creationId xmlns:p14="http://schemas.microsoft.com/office/powerpoint/2010/main" val="80485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Wave induced loads</a:t>
            </a:r>
          </a:p>
          <a:p>
            <a:pPr marL="825750" lvl="2" indent="-285750"/>
            <a:r>
              <a:rPr lang="en-US" b="1" dirty="0"/>
              <a:t>Springing</a:t>
            </a:r>
            <a:r>
              <a:rPr lang="en-US" dirty="0"/>
              <a:t>: </a:t>
            </a:r>
          </a:p>
          <a:p>
            <a:pPr marL="1185750" lvl="3" indent="-285750"/>
            <a:r>
              <a:rPr lang="en-US" dirty="0"/>
              <a:t>Noticeable elastic hull distortions that resonate in- and out of-plane with encounter wave frequencies[1] </a:t>
            </a:r>
          </a:p>
          <a:p>
            <a:pPr marL="1185750" lvl="3" indent="-285750"/>
            <a:r>
              <a:rPr lang="en-US" dirty="0"/>
              <a:t>As a nautical term refers to global (vertical) resonant hull girder vibrations induced by </a:t>
            </a:r>
            <a:r>
              <a:rPr lang="en-US" b="1" dirty="0"/>
              <a:t>continuous</a:t>
            </a:r>
            <a:r>
              <a:rPr lang="en-US" dirty="0"/>
              <a:t> wave loading</a:t>
            </a:r>
          </a:p>
          <a:p>
            <a:pPr marL="825750" lvl="2" indent="-285750"/>
            <a:r>
              <a:rPr lang="en-US" b="1" dirty="0"/>
              <a:t>Whipping</a:t>
            </a:r>
            <a:r>
              <a:rPr lang="en-US" dirty="0"/>
              <a:t>:</a:t>
            </a:r>
          </a:p>
          <a:p>
            <a:pPr marL="1185750" lvl="3" indent="-285750"/>
            <a:r>
              <a:rPr lang="en-US" dirty="0"/>
              <a:t>Induced loads may also be excited by nonlinear </a:t>
            </a:r>
            <a:r>
              <a:rPr lang="en-US" b="1" dirty="0"/>
              <a:t>impulsive</a:t>
            </a:r>
            <a:r>
              <a:rPr lang="en-US" dirty="0"/>
              <a:t> wave actions associated with bow flare-, bottom- or stern-slamming </a:t>
            </a:r>
          </a:p>
          <a:p>
            <a:pPr marL="825750" lvl="2" indent="-285750"/>
            <a:r>
              <a:rPr lang="en-US" b="1" dirty="0"/>
              <a:t>Sloshing</a:t>
            </a:r>
            <a:r>
              <a:rPr lang="en-US" dirty="0"/>
              <a:t>:</a:t>
            </a:r>
            <a:endParaRPr lang="en-US" b="1" dirty="0"/>
          </a:p>
          <a:p>
            <a:pPr marL="1185750" lvl="3" indent="-285750"/>
            <a:r>
              <a:rPr lang="en-US" dirty="0"/>
              <a:t>Highly impulsive "sloshing loads" on the cargo containment systems of gas ships may also induce local structural damage to tank walls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8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ea typeface="ＭＳ Ｐゴシック" charset="-128"/>
              </a:rPr>
              <a:t>ISSC &amp; ITTC indicates:</a:t>
            </a:r>
          </a:p>
          <a:p>
            <a:pPr marL="825750" lvl="2" indent="-285750"/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high-frequency components of the vertical bending moment due to </a:t>
            </a:r>
            <a:r>
              <a:rPr lang="en-US" b="1" dirty="0"/>
              <a:t>whipping</a:t>
            </a:r>
            <a:r>
              <a:rPr lang="en-US" dirty="0"/>
              <a:t> can be as large as the wave-frequency component; </a:t>
            </a:r>
          </a:p>
          <a:p>
            <a:pPr marL="825750" lvl="2" indent="-285750"/>
            <a:r>
              <a:rPr lang="en-US" dirty="0"/>
              <a:t>(ii) the total bending moment can </a:t>
            </a:r>
            <a:r>
              <a:rPr lang="en-US" b="1" dirty="0"/>
              <a:t>exceed</a:t>
            </a:r>
            <a:r>
              <a:rPr lang="en-US" dirty="0"/>
              <a:t> traditional rule design values of </a:t>
            </a:r>
            <a:r>
              <a:rPr lang="en-US" b="1" dirty="0"/>
              <a:t>slender</a:t>
            </a:r>
            <a:r>
              <a:rPr lang="en-US" dirty="0"/>
              <a:t> vessels;</a:t>
            </a:r>
          </a:p>
          <a:p>
            <a:pPr marL="825750" lvl="2" indent="-285750"/>
            <a:r>
              <a:rPr lang="en-US" dirty="0"/>
              <a:t>(iii) both springing and whipping loads are relevant for the assessment of </a:t>
            </a:r>
            <a:r>
              <a:rPr lang="en-US" b="1" dirty="0"/>
              <a:t>fatigue</a:t>
            </a:r>
            <a:r>
              <a:rPr lang="en-US" dirty="0"/>
              <a:t> limit states; </a:t>
            </a:r>
          </a:p>
          <a:p>
            <a:pPr marL="825750" lvl="2" indent="-285750"/>
            <a:r>
              <a:rPr lang="en-US" dirty="0"/>
              <a:t>(iv) </a:t>
            </a:r>
            <a:r>
              <a:rPr lang="en-US" b="1" dirty="0"/>
              <a:t>ultimate</a:t>
            </a:r>
            <a:r>
              <a:rPr lang="en-US" dirty="0"/>
              <a:t> limit states are primarily influenced by </a:t>
            </a:r>
            <a:r>
              <a:rPr lang="en-US" b="1" dirty="0"/>
              <a:t>whipping</a:t>
            </a:r>
            <a:r>
              <a:rPr lang="en-US" dirty="0"/>
              <a:t> responses; </a:t>
            </a:r>
          </a:p>
          <a:p>
            <a:pPr marL="825750" lvl="2" indent="-285750"/>
            <a:r>
              <a:rPr lang="en-US" dirty="0"/>
              <a:t>(v) sloshing loads may lead to local damages of cargo containment systems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Introduction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4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54" y="3651870"/>
            <a:ext cx="3989030" cy="11521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Inadequate frame strengthening in the engine room area.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Wave loads were amplified</a:t>
            </a:r>
            <a:r>
              <a:rPr lang="en-US" dirty="0"/>
              <a:t> by 30% possibly due to </a:t>
            </a:r>
            <a:r>
              <a:rPr lang="en-US" b="1" dirty="0"/>
              <a:t>whipping.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Learning from Accidents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  <p:pic>
        <p:nvPicPr>
          <p:cNvPr id="5" name="Picture 4" descr="A collage of different types of ships&#10;&#10;Description automatically generated">
            <a:extLst>
              <a:ext uri="{FF2B5EF4-FFF2-40B4-BE49-F238E27FC236}">
                <a16:creationId xmlns:a16="http://schemas.microsoft.com/office/drawing/2014/main" id="{751EE276-731D-37A4-AF94-17C1490F9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0" b="4642"/>
          <a:stretch/>
        </p:blipFill>
        <p:spPr>
          <a:xfrm>
            <a:off x="438954" y="843558"/>
            <a:ext cx="7561858" cy="261702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C0D7445-C8DC-1AB1-4B1B-79BAAC6B7E8D}"/>
              </a:ext>
            </a:extLst>
          </p:cNvPr>
          <p:cNvSpPr txBox="1">
            <a:spLocks/>
          </p:cNvSpPr>
          <p:nvPr/>
        </p:nvSpPr>
        <p:spPr>
          <a:xfrm>
            <a:off x="4580384" y="3651870"/>
            <a:ext cx="3989030" cy="11521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1pPr>
            <a:lvl2pPr marL="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54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90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126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Fracture of midship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cause of the casualty cannot be specified with any certainty</a:t>
            </a:r>
          </a:p>
        </p:txBody>
      </p:sp>
    </p:spTree>
    <p:extLst>
      <p:ext uri="{BB962C8B-B14F-4D97-AF65-F5344CB8AC3E}">
        <p14:creationId xmlns:p14="http://schemas.microsoft.com/office/powerpoint/2010/main" val="195037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9161-C43F-0044-8278-09DB02866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excess of the vertical bending moment that is larger than the ultimate strength capacity can be </a:t>
            </a:r>
            <a:r>
              <a:rPr lang="en-US" b="1" dirty="0"/>
              <a:t>redistributed</a:t>
            </a:r>
            <a:r>
              <a:rPr lang="en-US" dirty="0"/>
              <a:t> to the inertia and hydrostatic restoring moments associated with </a:t>
            </a:r>
            <a:r>
              <a:rPr lang="en-US" b="1" dirty="0"/>
              <a:t>plastic hull girder deformations</a:t>
            </a:r>
            <a:r>
              <a:rPr lang="en-US" dirty="0"/>
              <a:t>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(ii) the plastic deformation develops to a much </a:t>
            </a:r>
            <a:r>
              <a:rPr lang="en-US" b="1" dirty="0"/>
              <a:t>smaller degree due to whipping</a:t>
            </a:r>
            <a:r>
              <a:rPr lang="en-US" dirty="0"/>
              <a:t> moment than due to normal wave-induced loads possibly because of the </a:t>
            </a:r>
            <a:r>
              <a:rPr lang="en-US" b="1" dirty="0"/>
              <a:t>limited time </a:t>
            </a:r>
            <a:r>
              <a:rPr lang="en-US" dirty="0"/>
              <a:t>during which the plastic de-formations grow following whipping.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 follow up study it is shown that the plastic deformation can accumulate gradually under a series of extreme whipping moments that exceed the ultimate strength, and the rate of accumulation can grow after large accumulation of the plastic deformation[1]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DNV classification guidelines introduced partial safety factor of 0.9 reducing the effectiveness of whipping during collapse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FE5A-3251-374D-8E44-41D2179B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Learning from Accidents</a:t>
            </a:r>
            <a:br>
              <a:rPr lang="en-CA" dirty="0">
                <a:solidFill>
                  <a:srgbClr val="0077C8"/>
                </a:solidFill>
                <a:ea typeface="ＭＳ Ｐゴシック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57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6805</TotalTime>
  <Words>909</Words>
  <Application>Microsoft Office PowerPoint</Application>
  <PresentationFormat>On-screen Show (16:9)</PresentationFormat>
  <Paragraphs>88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Whitney Book</vt:lpstr>
      <vt:lpstr>Arial</vt:lpstr>
      <vt:lpstr>Calibri</vt:lpstr>
      <vt:lpstr>Wingdings</vt:lpstr>
      <vt:lpstr>Office Theme</vt:lpstr>
      <vt:lpstr>MECH 570C FSI</vt:lpstr>
      <vt:lpstr>Table of Content</vt:lpstr>
      <vt:lpstr>Introduction </vt:lpstr>
      <vt:lpstr>Introduction </vt:lpstr>
      <vt:lpstr>Introduction </vt:lpstr>
      <vt:lpstr>Introduction </vt:lpstr>
      <vt:lpstr>Introduction </vt:lpstr>
      <vt:lpstr>Learning from Accidents </vt:lpstr>
      <vt:lpstr>Learning from Accidents </vt:lpstr>
      <vt:lpstr>Previous Work </vt:lpstr>
      <vt:lpstr>Two-way Coupling Method </vt:lpstr>
      <vt:lpstr>Two-way Coupling Method </vt:lpstr>
      <vt:lpstr>Simulation Result </vt:lpstr>
      <vt:lpstr>Conclusion </vt:lpstr>
      <vt:lpstr>Future </vt:lpstr>
      <vt:lpstr>Reference </vt:lpstr>
      <vt:lpstr>Click to edit Master title style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Conroy Li</dc:creator>
  <cp:keywords/>
  <dc:description/>
  <cp:lastModifiedBy>ljc2018@student.ubc.ca</cp:lastModifiedBy>
  <cp:revision>261</cp:revision>
  <cp:lastPrinted>2015-09-29T17:52:21Z</cp:lastPrinted>
  <dcterms:created xsi:type="dcterms:W3CDTF">2010-06-15T20:07:28Z</dcterms:created>
  <dcterms:modified xsi:type="dcterms:W3CDTF">2024-04-23T04:58:36Z</dcterms:modified>
  <cp:category/>
</cp:coreProperties>
</file>